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226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7.xml"/><Relationship Id="rId3" Type="http://schemas.openxmlformats.org/officeDocument/2006/relationships/image" Target="../media/image6.png"/><Relationship Id="rId7" Type="http://schemas.openxmlformats.org/officeDocument/2006/relationships/slide" Target="../slides/slide19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写作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f99802500095f1a7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7a8f1b957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304728132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7402bf338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be6366a0a?pid=2fae7ec76&amp;color=0,55,96&amp;mp=1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be6366a0a?pid=2fae7ec76&amp;color=0,55,96&amp;mp=1&amp;vtp=1&amp;bt=1&amp;bbb=1"/>
          <p:cNvSpPr/>
          <p:nvPr/>
        </p:nvSpPr>
        <p:spPr>
          <a:xfrm>
            <a:off x="502920" y="1512000"/>
            <a:ext cx="10570464" cy="32804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（尤指不真实地）把某人描述为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把某事叙述为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philosopher.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他声称自己是个哲学家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①representative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.［C］代表；代理人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.典型的；有代表性的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representative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代表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typical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questionnaire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representative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人参加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的问卷调查能真正代表所有民众吗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②representation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.表现；代表；描绘；表现形式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realistic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rural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Spain.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这部电影写实地描绘了西班牙的乡村生活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>
              <a:latin typeface="SimSun" panose="02010600030101010101" pitchFamily="2" charset="-122"/>
            </a:endParaRPr>
          </a:p>
        </p:txBody>
      </p:sp>
      <p:pic>
        <p:nvPicPr>
          <p:cNvPr id="5" name="P_6_BD#be6366a0a?pid=2fae7ec76&amp;color=0,55,96&amp;mp=1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39896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e6366a0a?pid=2fae7ec76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games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Burin.第一天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，我和我的朋友布林很早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就出发去看比赛了。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</a:t>
            </a:r>
            <a:endParaRPr lang="en-US" altLang="zh-CN" dirty="0"/>
          </a:p>
        </p:txBody>
      </p:sp>
      <p:pic>
        <p:nvPicPr>
          <p:cNvPr id="3" name="P_6_BD#be6366a0a?pid=2fae7ec76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8d8d94497?pid=708d90d0a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出发；动身；启程；使（炸弹等）爆炸；拉响（警报）;引发；触发；激起</a:t>
            </a:r>
            <a:endParaRPr lang="en-US" altLang="zh-CN" sz="2200" dirty="0"/>
          </a:p>
        </p:txBody>
      </p:sp>
      <p:sp>
        <p:nvSpPr>
          <p:cNvPr id="6" name="P_6_BD#464e4339b?pid=8d8d94497&amp;color=0,55,96&amp;vtp=1&amp;bbb=1"/>
          <p:cNvSpPr/>
          <p:nvPr/>
        </p:nvSpPr>
        <p:spPr>
          <a:xfrm>
            <a:off x="502920" y="3288081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fireworks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当时孩子们正在放烟花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alarm?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谁触发了火警报警器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homesickness.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一封家信激起了一片思乡之情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含有set的其他常用短语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aside留出,省出（钱或时间）；把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放到一旁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down写下；记下（=write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up建立，创立（公司、机构等）；安装</a:t>
            </a:r>
            <a:endParaRPr lang="en-US" altLang="zh-CN" sz="1800" dirty="0"/>
          </a:p>
        </p:txBody>
      </p:sp>
      <p:pic>
        <p:nvPicPr>
          <p:cNvPr id="7" name="P_6#464e4339b?pid=8d8d94497&amp;color=0,55,96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61192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464e4339b?pid=8d8d94497&amp;color=0,55,96&amp;mp=1&amp;vtp=1&amp;bt=1&amp;bbb=1&amp;hb=1"/>
          <p:cNvSpPr/>
          <p:nvPr/>
        </p:nvSpPr>
        <p:spPr>
          <a:xfrm>
            <a:off x="502920" y="150876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（for）=set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（for）出发（前往）；动身（前往）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sth=set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sth开始做某事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sail启航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of一套；一组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她每个月存点钱以备将来使用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attentively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她专心听着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把他说的话一字不漏地记了下来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seniors.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毕业后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他加入了为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帮助老年人而成立的组织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out/off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railway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你要是想赶上那班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火车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咱们最好马上动身去火车站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doing/set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一到那儿他们便开始做实验了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464e4339b?pid=8d8d94497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fancy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Mongolian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robes.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我看到很多人穿着华丽的蒙古长袍。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</a:t>
            </a:r>
            <a:endParaRPr lang="en-US" altLang="zh-CN" sz="1800" dirty="0"/>
          </a:p>
        </p:txBody>
      </p:sp>
      <p:pic>
        <p:nvPicPr>
          <p:cNvPr id="3" name="P_6_BD#464e4339b?pid=8d8d94497&amp;color=0,55,96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2c1b853b8?pid=708d90d0a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fancy</a:t>
            </a:r>
            <a:endParaRPr lang="en-US" altLang="zh-CN" sz="2200" dirty="0"/>
          </a:p>
        </p:txBody>
      </p:sp>
      <p:sp>
        <p:nvSpPr>
          <p:cNvPr id="6" name="P_6#dfa2aecea?sp=1&amp;pid=2c1b853b8&amp;color=0,55,96&amp;vtp=1&amp;bbb=1"/>
          <p:cNvSpPr/>
          <p:nvPr/>
        </p:nvSpPr>
        <p:spPr>
          <a:xfrm>
            <a:off x="502920" y="286898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.精致的；花哨的；异常复杂的；绚丽的；昂贵的；奢华的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legal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他总是使用异常复杂的法律词语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.想要（=feel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like）；喜欢；倾慕；自认为是；想象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fancy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dark.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她不喜欢天黑以后回家这个主意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dfa2aecea?pid=2c1b853b8&amp;color=0,55,96&amp;mp=1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dfa2aecea?pid=2c1b853b8&amp;color=0,55,96&amp;mp=1&amp;vtp=1&amp;bt=1&amp;bbb=1"/>
              <p:cNvSpPr/>
              <p:nvPr/>
            </p:nvSpPr>
            <p:spPr>
              <a:xfrm>
                <a:off x="502920" y="1512000"/>
                <a:ext cx="10570464" cy="419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fancy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sth想要做某事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；喜欢做某事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fancy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as/to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想象某人是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fancy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oneself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自认为是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；自命为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don't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fancy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going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weather.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我不想在这么冷的天出门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can't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fancy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him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as/to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English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teacher.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我无法想象他当英语老师是什么样子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fancies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himself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kumimoji="0" lang="en-US" altLang="zh-CN" sz="100" b="0" i="0" u="sng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00" b="0" i="0" u="sng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artist.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汤姆自诩为艺术家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.爱好；喜爱；想要；想象（力）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catch/take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fancy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吸引某人；中某人的意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looked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through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hotel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advertisements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until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caught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fancy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她仔细查看旅馆广告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终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于有一家中了她的意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牛津高阶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dfa2aecea?pid=2c1b853b8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191000"/>
              </a:xfrm>
              <a:prstGeom prst="rect">
                <a:avLst/>
              </a:prstGeom>
              <a:blipFill>
                <a:blip r:embed="rId4"/>
                <a:stretch>
                  <a:fillRect l="-1384" r="-1038" b="-2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_6_BD#dfa2aecea?pid=2c1b853b8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50716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fa2aecea?pid=2c1b853b8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summary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对这次经历作一个简短的总结。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</a:t>
            </a:r>
            <a:endParaRPr lang="en-US" altLang="zh-CN" sz="1800" dirty="0"/>
          </a:p>
        </p:txBody>
      </p:sp>
      <p:pic>
        <p:nvPicPr>
          <p:cNvPr id="3" name="P_6_BD#dfa2aecea?pid=2c1b853b8&amp;color=0,55,96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4a434fadb?pid=708d90d0a&amp;color=0,55,96&amp;vtp=1&amp;bbb=1"/>
          <p:cNvSpPr/>
          <p:nvPr/>
        </p:nvSpPr>
        <p:spPr>
          <a:xfrm>
            <a:off x="502920" y="23726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.简洁的；短暂的；简单的</a:t>
            </a:r>
            <a:endParaRPr lang="en-US" altLang="zh-CN" sz="2200" dirty="0"/>
          </a:p>
        </p:txBody>
      </p:sp>
      <p:sp>
        <p:nvSpPr>
          <p:cNvPr id="6" name="P_6_BD#66c49559f?pid=4a434fadb&amp;color=0,55,96&amp;vtp=1&amp;bbb=1&amp;hb=1"/>
          <p:cNvSpPr/>
          <p:nvPr/>
        </p:nvSpPr>
        <p:spPr>
          <a:xfrm>
            <a:off x="502920" y="286898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cherish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生命是短暂的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所以我们应该珍惜它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我认为在这样一个重要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的会议上作一次简短的发言不是件容易的事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brief/in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（=briefly/briefly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speaking/in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short/in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简言之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简言之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别冒险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.短暂地；短时间地；概括地；简要地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我非常荣幸有这个机会在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这里简单介绍一下自己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7" name="P_6_BD#66c49559f?pid=4a434fadb&amp;color=0,55,96&amp;tib=255,255,255&amp;iip=1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8012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P_6_BD#66c49559f?pid=4a434fadb&amp;color=0,55,96&amp;tib=255,255,255&amp;iip=1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500308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6c49559f?pid=4a434fadb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seniors.在中国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，这一天是人们向老年人表达尊敬的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日子。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教材P10</a:t>
            </a:r>
            <a:endParaRPr lang="en-US" altLang="zh-CN" dirty="0"/>
          </a:p>
        </p:txBody>
      </p:sp>
      <p:pic>
        <p:nvPicPr>
          <p:cNvPr id="3" name="P_6_BD#66c49559f?pid=4a434fadb&amp;color=0,55,96&amp;mp=1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0dec0f1ff?pid=708d90d0a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endParaRPr lang="en-US" altLang="zh-CN" sz="2200" dirty="0"/>
          </a:p>
        </p:txBody>
      </p:sp>
      <p:sp>
        <p:nvSpPr>
          <p:cNvPr id="6" name="P_6#7bb6cc264?sp=1&amp;pid=0dec0f1ff&amp;color=0,55,96&amp;vtp=1&amp;bbb=1"/>
          <p:cNvSpPr/>
          <p:nvPr/>
        </p:nvSpPr>
        <p:spPr>
          <a:xfrm>
            <a:off x="502920" y="3288081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.［U］尊敬；尊重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today.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他的电影至今仍未得到应有的尊重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have/show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尊敬/尊重某人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win/earn/gain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赢得/获得（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的）尊敬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mutual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respect相互尊重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primary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教师的首要目标是尽其所能地教导学生如何相互尊重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7bb6cc264?pid=0dec0f1ff&amp;color=0,55,96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8774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bb6cc264?pid=0dec0f1ff&amp;color=0,55,96&amp;mp=1&amp;vtp=1&amp;bt=1&amp;bbb=1&amp;hb=1"/>
          <p:cNvSpPr/>
          <p:nvPr/>
        </p:nvSpPr>
        <p:spPr>
          <a:xfrm>
            <a:off x="502920" y="1512000"/>
            <a:ext cx="10570464" cy="4812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dispute,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由于果断处理了纠纷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他赢得了</a:t>
            </a: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大家的尊敬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.］问候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请代我问候您的父亲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.［C］方面；细节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sth=with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关于某事；就某事而言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this/that/one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在这/那/某个方面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respects=in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在方方面面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admirable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style.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这本书风格极佳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aircraft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noise,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laws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airport.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关于飞机噪声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重要的是制定新的法律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设定更低的噪声限度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以保护</a:t>
            </a: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机场附近的居民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5" name="P_6_BD#7bb6cc264?pid=0dec0f1ff&amp;color=0,55,96&amp;mp=1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555653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7bb6cc264?sp=1&amp;pid=0dec0f1ff&amp;color=0,55,96&amp;vtp=1&amp;bt=1&amp;bbb=1"/>
              <p:cNvSpPr/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.尊重；敬佩；尊敬；敬重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judgement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something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我非常尊重你的判断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（doing）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sth］［因（做）某事］尊敬/敬重某人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don't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agree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sticking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principles.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我不同意她的意见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但我尊重她坚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持自己的原则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①respectable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.体面的；值得尊敬的；受人尊敬的（deserving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respected）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It's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time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yourself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respectable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job.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你该给自己找份体面的工作了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respectable/respected</a:t>
                </a:r>
                <a:r>
                  <a:rPr kumimoji="0" lang="en-US" altLang="zh-CN" sz="100" b="0" i="0" u="sng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00" b="0" i="0" u="sng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footballers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time.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他是有史以来最受尊敬的足球运动员之一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respectful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.有礼貌的；恭敬的（showing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feeling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listened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respectful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silence.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他们毕恭毕敬地静听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.受尊敬的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；受敬重的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#7bb6cc264?sp=1&amp;pid=0dec0f1f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542155"/>
              </a:xfrm>
              <a:prstGeom prst="rect">
                <a:avLst/>
              </a:prstGeom>
              <a:blipFill>
                <a:blip r:embed="rId3"/>
                <a:stretch>
                  <a:fillRect l="-1384" r="-5248" b="-3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7bb6cc264?pid=0dec0f1ff&amp;color=0,55,96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41166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7bb6cc264?pid=0dec0f1ff&amp;color=0,55,96&amp;tib=255,255,255&amp;iip=1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6461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d79fbd07?pid=304728132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e3032deac?pid=ed79fbd07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095500"/>
            <a:ext cx="4270248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e3032deac?pid=ed79fbd07&amp;color=0,55,96&amp;vtp=1&amp;bbb=1&amp;hb=1"/>
          <p:cNvSpPr/>
          <p:nvPr/>
        </p:nvSpPr>
        <p:spPr>
          <a:xfrm>
            <a:off x="502920" y="44323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那达慕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在蒙古语中是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游戏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的意思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以赛马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摔跤和射箭三个项目为代表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每个都是激动人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心的观赏项目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</a:t>
            </a:r>
            <a:endParaRPr lang="en-US" altLang="zh-CN" dirty="0"/>
          </a:p>
        </p:txBody>
      </p:sp>
      <p:pic>
        <p:nvPicPr>
          <p:cNvPr id="5" name="P_5_BD#e3032deac?pid=ed79fbd07&amp;color=0,55,96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52557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cd84cb19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3cd84cb19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Festivals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Celebrations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e3032deac?pid=ed79fbd07&amp;color=0,55,96&amp;mp=1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e3032deac?pid=ed79fbd07&amp;color=0,55,96&amp;mp=1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主语+be+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”结构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在“主语+be+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do”结构中，不定式所表示的动作与句子主语之间为逻辑上的被动关系，但用不定式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的主动形式表达被动意义。此结构中的形容词经常是表示性质的词，如nice,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funny,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dangerous,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delicious等。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delicious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这盘菜很好吃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Shakespeare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莎士比亚的作品很难理解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她想知道这条裙子穿起来是否舒服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3032deac?pid=ed79fbd07&amp;color=0,55,96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该结构中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，当不定式中的动词是不及物动词时，其后通常加上相应的介词。但当该结构中的主语是time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way时，不及物动词后习惯省略介词。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这把椅子坐起来很硬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pleasant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住在这个地方很舒服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17a5420b?pid=304728132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dfa7929ad?pid=117a5420b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2095500"/>
            <a:ext cx="4288536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dfa7929ad?pid=117a5420b&amp;color=0,55,96&amp;vtp=1&amp;bbb=1"/>
          <p:cNvSpPr/>
          <p:nvPr/>
        </p:nvSpPr>
        <p:spPr>
          <a:xfrm>
            <a:off x="502920" y="38354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布林告诉我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蒙古人每年从四面八方赶来参加这个节日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spc="-5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就像他们的祖先几个世纪以来所做的那样</a:t>
            </a:r>
            <a:r>
              <a:rPr lang="en-US" altLang="zh-CN" sz="1800" b="0" i="0" spc="-5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</a:t>
            </a:r>
            <a:endParaRPr lang="en-US" altLang="zh-CN" sz="1800" spc="-50" dirty="0"/>
          </a:p>
        </p:txBody>
      </p:sp>
      <p:pic>
        <p:nvPicPr>
          <p:cNvPr id="5" name="P_5_BD#dfa7929ad?pid=117a5420b&amp;color=0,55,96&amp;tib=255,255,255&amp;iip=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42473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dfa7929ad?pid=117a5420b&amp;color=0,55,96&amp;mp=1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dfa7929ad?pid=117a5420b&amp;color=0,55,96&amp;mp=1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连词as引导从句的用法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as作连词，可引导原因、时间、方式、让步、比较等状语从句；此外，as还可用作关系代词引导定语从句。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具体用法如下：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①引导状语从句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享受一天中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的第一个小时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这很重要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因为这一个小时为当天其余时间的情绪定下了基调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。（as引导原因状语从句，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意为“因为”）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随着时间的流逝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他会明白我说的话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。（As引导时间状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语从句，常译为“随着；当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时”）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fa7929ad?pid=117a5420b&amp;color=0,55,96&amp;mp=1&amp;vtp=1&amp;bt=1&amp;bbb=1&amp;hb=1"/>
          <p:cNvSpPr/>
          <p:nvPr/>
        </p:nvSpPr>
        <p:spPr>
          <a:xfrm>
            <a:off x="502920" y="1512000"/>
            <a:ext cx="10570464" cy="412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Romans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入乡随俗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。（as引导方式状语从句，常译为“如同；按照”）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raised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modest.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虽然他被表扬了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但是他仍然很谦虚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。（as引导让步状语从句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句部分常用倒装结构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，即将形容词/副词/名词等置于as的前面）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她当演员和当歌手都一样出色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。（as引导比较状语从句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，常用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as/so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结构）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引导定语从句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material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bridge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这和建那座桥用的材料一样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as引导限制性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定语从句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，常与the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such连用，在从句中作主语、宾语或表语）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energy.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正如我们所知道的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热量是能量的一种形式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As引导非限制性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定语从句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，常译为“正如”，指代整个主句的内容）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f737e3c6?pid=304728132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2200" dirty="0"/>
          </a:p>
        </p:txBody>
      </p:sp>
      <p:pic>
        <p:nvPicPr>
          <p:cNvPr id="3" name="P_5_BD#2dc30a2d9?pid=6f737e3c6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2095500"/>
            <a:ext cx="4297680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2dc30a2d9?pid=6f737e3c6&amp;color=0,55,96&amp;vtp=1&amp;bbb=1&amp;hb=1"/>
          <p:cNvSpPr/>
          <p:nvPr/>
        </p:nvSpPr>
        <p:spPr>
          <a:xfrm>
            <a:off x="502920" y="37338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你可以随着某个乐队的音乐在外面跳舞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乐队的成员们都穿着厚厚的衣服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就连他们的一些乐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器也为冬天而盛装打扮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教材P66</a:t>
            </a:r>
            <a:endParaRPr lang="en-US" altLang="zh-CN" dirty="0"/>
          </a:p>
        </p:txBody>
      </p:sp>
      <p:pic>
        <p:nvPicPr>
          <p:cNvPr id="5" name="P_5_BD#2dc30a2d9?pid=6f737e3c6&amp;color=0,55,96&amp;tib=255,255,255&amp;iip=2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5572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2dc30a2d9?pid=6f737e3c6&amp;color=0,55,96&amp;mp=1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2dc30a2d9?pid=6f737e3c6&amp;color=0,55,96&amp;mp=1&amp;vtp=1&amp;bt=1&amp;bb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whose引导定语从句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whose作为关系代词引导定语从句时，意为“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的”，表示所属关系，在从句中作定语，先行词既可以指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人，也可以指物。whose既可以引导限制性定语从句，也可以引导非限制性定语从句。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Black,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双腿受重伤的布莱克先生被迅速送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到医院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请把那本封皮是白色的书递给我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当先行词指物时，“whose+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.”可以替换成“the+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which”或“of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which+the+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.”；当先行词指人时，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“whose+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.”可以替换为“the+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whom”或“of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whom+the+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high?=Are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price/the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有没有价格不太高的房间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402bf338?pid=9ed5ecfed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写作仿介绍节日</a:t>
            </a:r>
            <a:endParaRPr lang="en-US" altLang="zh-CN" sz="2400" dirty="0"/>
          </a:p>
        </p:txBody>
      </p:sp>
      <p:sp>
        <p:nvSpPr>
          <p:cNvPr id="3" name="C_4_BD#2ffbb48d6?pid=7402bf338&amp;color=0,55,96&amp;vtp=1&amp;bbb=1"/>
          <p:cNvSpPr/>
          <p:nvPr/>
        </p:nvSpPr>
        <p:spPr>
          <a:xfrm>
            <a:off x="502920" y="204095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文体分析</a:t>
            </a:r>
            <a:endParaRPr lang="en-US" altLang="zh-CN" sz="2200" dirty="0"/>
          </a:p>
        </p:txBody>
      </p:sp>
      <p:sp>
        <p:nvSpPr>
          <p:cNvPr id="4" name="P_5#d8e30897d?sp=1&amp;pid=2ffbb48d6&amp;color=0,55,96&amp;vtp=1&amp;bbb=1&amp;hb=1"/>
          <p:cNvSpPr/>
          <p:nvPr/>
        </p:nvSpPr>
        <p:spPr>
          <a:xfrm>
            <a:off x="502920" y="253059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1.文体介绍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以介绍节日为主题的文章属于说明文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，在应用文写作中常结合书信、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投稿文章等写作形式进行考查，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需要考生具备一定的传统文化知识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，并能够结合自身的生活经历进行表达。在选用时态时需要注意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：介绍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节日通常用一般现在时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；介绍自己与节日相关的经历时，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常用过去时态。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2.篇章结构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第一部分：开篇点题——引出要介绍的节日；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第二部分：具体介绍该节日——庆祝时间、历史、意义、庆祝方式及自己过节的经历等；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第三部分：总结全文——描述自己的感受或收获。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f8da909f?pid=7402bf338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素材储备</a:t>
            </a:r>
            <a:endParaRPr lang="en-US" altLang="zh-CN" sz="2200" dirty="0"/>
          </a:p>
        </p:txBody>
      </p:sp>
      <p:sp>
        <p:nvSpPr>
          <p:cNvPr id="3" name="P_5#cc38968f8?sp=1&amp;pid=0f8da909f&amp;color=0,55,96&amp;vtp=1&amp;bbb=1&amp;h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1.常用词汇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表示事件或事物：festival,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表示性质或特征：energetic,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delightful等。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表示动作或状态：dress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forward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meals，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from，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decorate，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of等。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38968f8?sp=1&amp;pid=0f8da909f&amp;color=0,55,96&amp;vtp=1&amp;bt=1&amp;bbb=1"/>
          <p:cNvSpPr/>
          <p:nvPr/>
        </p:nvSpPr>
        <p:spPr>
          <a:xfrm>
            <a:off x="502920" y="151790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.常用句式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（1）节日简介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first/second/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first/second/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calendar.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个节日是在中国农历的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序数词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序数词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这个节日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是在每年农历的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years）.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它有很长的历史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to/dates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可以追溯到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ed5ecfed.fixed?pid=3cd84cb19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9ed5ecfed.fixed?pid=3cd84cb19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for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Writing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38968f8?sp=1&amp;pid=0f8da909f&amp;color=0,55,96&amp;vtp=1&amp;bt=1&amp;bbb=1&amp;hb=1"/>
          <p:cNvSpPr/>
          <p:nvPr/>
        </p:nvSpPr>
        <p:spPr>
          <a:xfrm>
            <a:off x="502920" y="1517904"/>
            <a:ext cx="10570464" cy="32675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（2）风俗习惯/节日活动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人们会尽力回到家乡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给予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最好的祝福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bird's-eye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members.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节日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我们将和家人一起爬山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鸟瞰美丽的风景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在节日期间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是人们欣赏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之美的好去处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且有传统美食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以供享用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decorate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symbolise（s）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人们会用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来装饰他们的家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这象征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着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38968f8?sp=1&amp;pid=0f8da909f&amp;color=0,55,96&amp;vtp=1&amp;bt=1&amp;bbb=1&amp;hb=1"/>
          <p:cNvSpPr/>
          <p:nvPr/>
        </p:nvSpPr>
        <p:spPr>
          <a:xfrm>
            <a:off x="502920" y="1517904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（3）叙述个人经历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unforgettable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experiences/festivals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我最难忘的一次经历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一个节日是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recall.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这是我无法忘记并会一直想起的事情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horizons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它不仅开阔了我的眼界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而且让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我为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感到自豪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（4）表达感想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这次节日经历使我意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识到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的重要性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并激励我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unforgettable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这是一次多么令人难忘的经历啊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这让我很有成就感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happy/delighted/proud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我感到很高兴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38968f8?sp=1&amp;pid=0f8da909f&amp;color=0,55,96&amp;vtp=1&amp;bt=1&amp;bb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.常见的节日习俗介绍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（1）Spring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（春节）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couplets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pictures.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春节前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我们会打扫房子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贴上对联和年画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reunion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dinner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除夕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夜的年夜饭是春节期间的一个重要传统习俗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firecrackers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goodbye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人们会在除夕夜和大年初一早晨放鞭炮来辞旧迎新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elders.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孩子们会从父母和长辈那里拿到压岁钱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38968f8?sp=1&amp;pid=0f8da909f&amp;color=0,55,96&amp;vtp=1&amp;bt=1&amp;bbb=1&amp;hb=1"/>
          <p:cNvSpPr/>
          <p:nvPr/>
        </p:nvSpPr>
        <p:spPr>
          <a:xfrm>
            <a:off x="502920" y="1517904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（2）Qingming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（清明节）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Qingming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tombs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ancestors,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ritual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offerings.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在清明节期间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人们会打扫祖先的坟墓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并进行祭祀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Qingming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branches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tombs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在清明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节期间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人们会把柳枝挂在门口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或用柳枝来扫墓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38968f8?sp=1&amp;pid=0f8da909f&amp;color=0,55,96&amp;vtp=1&amp;bt=1&amp;bbb=1&amp;hb=1"/>
          <p:cNvSpPr/>
          <p:nvPr/>
        </p:nvSpPr>
        <p:spPr>
          <a:xfrm>
            <a:off x="502920" y="151790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（3）Dragon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（端午节）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zongzi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essential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Dragon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吃粽子是端午节的重要习俗之一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ragon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racing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Dragon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particularly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赛龙舟是端午节的一项重要活动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在中国南方特别受欢迎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mugwort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mosquitoes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人们会在门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口挂艾草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以驱蚊和祈求家人身体健康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Dragon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perfume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pouch.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在端午节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父母会给孩子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佩戴香囊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38968f8?sp=1&amp;pid=0f8da909f&amp;color=0,55,96&amp;vtp=1&amp;bt=1&amp;bbb=1&amp;hb=1"/>
          <p:cNvSpPr/>
          <p:nvPr/>
        </p:nvSpPr>
        <p:spPr>
          <a:xfrm>
            <a:off x="502920" y="1517904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（4）Mid-Autumn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（中秋节）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Mid-Autumn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mooncakes,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reunion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dinner,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lanterns.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中秋节的主要传统和庆祝活动包括吃月饼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吃团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圆饭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赏月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点灯笼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38968f8?sp=1&amp;pid=0f8da909f&amp;color=0,55,96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（5）Double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Ninth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（重阳节）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autumn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sightseeing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mountains.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在那一天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秋高气爽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人们喜欢去观光和爬山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人们相信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登高可以驱除厄运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使人长寿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吃重阳糕是重阳节期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间的另一个传统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chrysanthemums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chrysanthemum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由于菊花也在此时盛开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人们会赏菊和喝菊花酒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f2f2dc86?pid=7402bf338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句子仿写</a:t>
            </a:r>
            <a:endParaRPr lang="en-US" altLang="zh-CN" sz="2200" dirty="0"/>
          </a:p>
        </p:txBody>
      </p:sp>
      <p:sp>
        <p:nvSpPr>
          <p:cNvPr id="3" name="QB_5_BD.64_1#4086af524?sp=1&amp;pid=af2f2dc86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1.端午节可以追溯到汉代，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是一个重要的节日。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2.在重阳节，我们会登高鸟瞰美丽的风景。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5" name="QB_5_AN.65_1#4086af524.blank?pid=af2f2dc86&amp;color=0,55,96&amp;vpa=41&amp;vtp=1&amp;bbb=1"/>
          <p:cNvSpPr/>
          <p:nvPr/>
        </p:nvSpPr>
        <p:spPr>
          <a:xfrm>
            <a:off x="470376" y="2384545"/>
            <a:ext cx="10203879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Dragon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dates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to/dates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Dynasty,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endParaRPr lang="en-US" altLang="zh-CN" dirty="0"/>
          </a:p>
        </p:txBody>
      </p:sp>
      <p:sp>
        <p:nvSpPr>
          <p:cNvPr id="8" name="QB_5_AN.67_1#4086af524.blank?pid=af2f2dc86&amp;color=0,55,96&amp;vpa=42&amp;vtp=1&amp;bbb=1&amp;hb=1"/>
          <p:cNvSpPr/>
          <p:nvPr/>
        </p:nvSpPr>
        <p:spPr>
          <a:xfrm>
            <a:off x="621792" y="3235445"/>
            <a:ext cx="10570464" cy="7789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Ninth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bird's-eye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scenery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8_1#d4277a10a?sp=1&amp;pid=af2f2dc86&amp;color=0,55,96&amp;mp=1&amp;vtp=1&amp;bt=1&amp;bbb=1"/>
          <p:cNvSpPr/>
          <p:nvPr/>
        </p:nvSpPr>
        <p:spPr>
          <a:xfrm>
            <a:off x="502920" y="1517904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3.春节期间，人们会用红色剪纸装饰他们的家，这象征着好运、财富、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长寿和繁荣。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4.我最难忘的一次经历是在端午节划龙舟。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5.这次节日经历使我意识到陪伴家人的重要性。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</a:t>
            </a:r>
            <a:endParaRPr lang="en-US" altLang="zh-CN" sz="1800" dirty="0"/>
          </a:p>
        </p:txBody>
      </p:sp>
      <p:sp>
        <p:nvSpPr>
          <p:cNvPr id="4" name="QB_5_AN.69_1#d4277a10a.blank?pid=af2f2dc86&amp;color=0,55,96&amp;mp=1&amp;vpa=43&amp;vtp=1&amp;bbb=1&amp;hb=1"/>
          <p:cNvSpPr/>
          <p:nvPr/>
        </p:nvSpPr>
        <p:spPr>
          <a:xfrm>
            <a:off x="502920" y="1906524"/>
            <a:ext cx="10570464" cy="7759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decorate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cuttings,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symbolise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wealth,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longevity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prosperity.</a:t>
            </a:r>
            <a:endParaRPr lang="en-US" altLang="zh-CN" dirty="0"/>
          </a:p>
        </p:txBody>
      </p:sp>
      <p:sp>
        <p:nvSpPr>
          <p:cNvPr id="7" name="QB_5_AN.71_1#d4277a10a.blank?pid=af2f2dc86&amp;color=0,55,96&amp;vpa=44&amp;vtp=1&amp;bbb=1"/>
          <p:cNvSpPr/>
          <p:nvPr/>
        </p:nvSpPr>
        <p:spPr>
          <a:xfrm>
            <a:off x="495776" y="3151124"/>
            <a:ext cx="1002411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unforgettable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rowing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dragon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Dragon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endParaRPr lang="en-US" altLang="zh-CN" dirty="0"/>
          </a:p>
        </p:txBody>
      </p:sp>
      <p:sp>
        <p:nvSpPr>
          <p:cNvPr id="10" name="QB_5_AN.73_1#d4277a10a.blank?pid=af2f2dc86&amp;color=0,55,96&amp;vpa=45&amp;vtp=1&amp;bbb=1"/>
          <p:cNvSpPr/>
          <p:nvPr/>
        </p:nvSpPr>
        <p:spPr>
          <a:xfrm>
            <a:off x="533876" y="3968369"/>
            <a:ext cx="9111679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de38b36c?pid=7402bf338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200" dirty="0"/>
          </a:p>
        </p:txBody>
      </p:sp>
      <p:sp>
        <p:nvSpPr>
          <p:cNvPr id="3" name="QO_5_BD.74_1#8f9892875?pid=0de38b36c&amp;color=0,55,96&amp;vtp=1&amp;bbb=1&amp;hb=1"/>
          <p:cNvSpPr/>
          <p:nvPr/>
        </p:nvSpPr>
        <p:spPr>
          <a:xfrm>
            <a:off x="502920" y="200862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[河北邢台2023高一期末]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你校英文报正在开展题为“My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Festival”的征文活动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。请你写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一篇短文投稿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，内容包括：</a:t>
            </a:r>
            <a:endParaRPr lang="en-US" altLang="zh-CN" dirty="0"/>
          </a:p>
        </p:txBody>
      </p:sp>
      <p:sp>
        <p:nvSpPr>
          <p:cNvPr id="4" name="QO_5_BD.74_2#8f9892875?sp=1&amp;pid=0de38b36c&amp;color=0,55,96&amp;vtp=1&amp;bbb=1"/>
          <p:cNvSpPr/>
          <p:nvPr/>
        </p:nvSpPr>
        <p:spPr>
          <a:xfrm>
            <a:off x="502920" y="28245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1.最喜欢的中国节日;</a:t>
            </a:r>
            <a:endParaRPr lang="en-US" altLang="zh-CN" sz="1800" dirty="0"/>
          </a:p>
        </p:txBody>
      </p:sp>
      <p:sp>
        <p:nvSpPr>
          <p:cNvPr id="5" name="QO_5_BD.74_3#8f9892875?sp=1&amp;pid=0de38b36c&amp;color=0,55,96&amp;vtp=1&amp;bbb=1"/>
          <p:cNvSpPr/>
          <p:nvPr/>
        </p:nvSpPr>
        <p:spPr>
          <a:xfrm>
            <a:off x="502920" y="32303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2.该节日的特点;</a:t>
            </a:r>
            <a:endParaRPr lang="en-US" altLang="zh-CN" sz="1800" dirty="0"/>
          </a:p>
        </p:txBody>
      </p:sp>
      <p:sp>
        <p:nvSpPr>
          <p:cNvPr id="6" name="QO_5_BD.74_4#8f9892875?sp=1&amp;pid=0de38b36c&amp;color=0,55,96&amp;vtp=1&amp;bbb=1"/>
          <p:cNvSpPr/>
          <p:nvPr/>
        </p:nvSpPr>
        <p:spPr>
          <a:xfrm>
            <a:off x="502920" y="364109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3.喜欢该节日的原因。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：1.写作词数应为80个左右;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.可以适当增加细节，以使行文连贯。</a:t>
            </a:r>
            <a:endParaRPr lang="en-US" altLang="zh-CN" sz="1800" dirty="0"/>
          </a:p>
        </p:txBody>
      </p:sp>
      <p:sp>
        <p:nvSpPr>
          <p:cNvPr id="7" name="QO_5_BD.74_5#8f9892875?sp=1&amp;pid=0de38b36c&amp;color=0,55,96&amp;vtp=1&amp;bbb=1"/>
          <p:cNvSpPr/>
          <p:nvPr/>
        </p:nvSpPr>
        <p:spPr>
          <a:xfrm>
            <a:off x="502920" y="488569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Favourite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75_1#8f9892875?pid=0de38b36c&amp;color=0,55,96&amp;mp=1&amp;vtp=1&amp;bt=1&amp;bbb=1"/>
          <p:cNvSpPr/>
          <p:nvPr/>
        </p:nvSpPr>
        <p:spPr>
          <a:xfrm>
            <a:off x="502920" y="1517904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【思路引导】</a:t>
            </a:r>
            <a:endParaRPr lang="en-US" altLang="zh-CN" sz="1800" dirty="0"/>
          </a:p>
        </p:txBody>
      </p:sp>
      <p:pic>
        <p:nvPicPr>
          <p:cNvPr id="3" name="QO_5_EX.75_2#8f9892875?pid=0de38b36c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9013"/>
            <a:ext cx="5276088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76_1#8f9892875?pid=0de38b36c&amp;color=0,55,96&amp;mp=1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</a:t>
            </a:r>
            <a:r>
              <a:rPr lang="en-US" altLang="zh-CN" sz="1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Favourite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favourite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Mid-Autumn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get-together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mooncakes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Mid-Autumn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stories.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9dfd6728?sp=1&amp;pid=0de38b36c&amp;color=0,55,96&amp;vtp=1&amp;bt=1&amp;bbb=1"/>
          <p:cNvSpPr/>
          <p:nvPr/>
        </p:nvSpPr>
        <p:spPr>
          <a:xfrm>
            <a:off x="502920" y="1517904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请总结你学到的有用表达：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高级词汇】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高级句式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对应练习见《巩固练》L6</a:t>
            </a:r>
            <a:endParaRPr lang="en-US" altLang="zh-CN" sz="1800" dirty="0"/>
          </a:p>
        </p:txBody>
      </p:sp>
      <p:pic>
        <p:nvPicPr>
          <p:cNvPr id="3" name="P_5#c9dfd6728?pid=0de38b36c&amp;color=0,55,96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1226" y="369554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fb53e9f1b?pid=9ed5ecfed&amp;color=0,55,96&amp;vtp=1&amp;bt=1&amp;bbb=1"/>
          <p:cNvSpPr/>
          <p:nvPr/>
        </p:nvSpPr>
        <p:spPr>
          <a:xfrm>
            <a:off x="502920" y="151200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fancy,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off,“主语+be+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do”结构，连词as引导从句的用法,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whose引导定语从句等。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能够用本课时所学的语言知识介绍中国传统节日。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ca1082d5?pid=7a8f1b957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ead9b250e?pid=0ca1082d5&amp;color=0,55,96&amp;vtp=1&amp;bbb=1"/>
          <p:cNvSpPr/>
          <p:nvPr/>
        </p:nvSpPr>
        <p:spPr>
          <a:xfrm>
            <a:off x="502920" y="204517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1.autonomous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2.archery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3.robe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4.eagle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.帐篷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6.pot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.婚礼；结婚庆典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.花哨的；精致的；昂贵的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.想要；倾慕；自认为是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.片刻；瞬间</a:t>
            </a:r>
            <a:endParaRPr lang="en-US" altLang="zh-CN" sz="1800" dirty="0"/>
          </a:p>
        </p:txBody>
      </p:sp>
      <p:sp>
        <p:nvSpPr>
          <p:cNvPr id="4" name="QB_5_AN.2_1#ead9b250e.blank?pid=0ca1082d5&amp;color=0,55,96&amp;vpa=1&amp;vtp=1&amp;bbb=1"/>
          <p:cNvSpPr/>
          <p:nvPr/>
        </p:nvSpPr>
        <p:spPr>
          <a:xfrm>
            <a:off x="2261076" y="2014695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自治的；有自治权的</a:t>
            </a:r>
            <a:endParaRPr lang="en-US" altLang="zh-CN" dirty="0"/>
          </a:p>
        </p:txBody>
      </p:sp>
      <p:sp>
        <p:nvSpPr>
          <p:cNvPr id="6" name="QB_5_AN.4_1#ead9b250e.blank?pid=0ca1082d5&amp;color=0,55,96&amp;vpa=2&amp;vtp=1&amp;bbb=1"/>
          <p:cNvSpPr/>
          <p:nvPr/>
        </p:nvSpPr>
        <p:spPr>
          <a:xfrm>
            <a:off x="1651476" y="24337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射箭术；射箭运动</a:t>
            </a:r>
            <a:endParaRPr lang="en-US" altLang="zh-CN" dirty="0"/>
          </a:p>
        </p:txBody>
      </p:sp>
      <p:sp>
        <p:nvSpPr>
          <p:cNvPr id="8" name="QB_5_AN.6_1#ead9b250e.blank?pid=0ca1082d5&amp;color=0,55,96&amp;vpa=3&amp;vtp=1&amp;bbb=1"/>
          <p:cNvSpPr/>
          <p:nvPr/>
        </p:nvSpPr>
        <p:spPr>
          <a:xfrm>
            <a:off x="1372076" y="28528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袍服；礼袍</a:t>
            </a:r>
            <a:endParaRPr lang="en-US" altLang="zh-CN" dirty="0"/>
          </a:p>
        </p:txBody>
      </p:sp>
      <p:sp>
        <p:nvSpPr>
          <p:cNvPr id="10" name="QB_5_AN.8_1#ead9b250e.blank?pid=0ca1082d5&amp;color=0,55,96&amp;vpa=4&amp;vtp=1"/>
          <p:cNvSpPr/>
          <p:nvPr/>
        </p:nvSpPr>
        <p:spPr>
          <a:xfrm>
            <a:off x="1448276" y="3271995"/>
            <a:ext cx="395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雕</a:t>
            </a:r>
            <a:endParaRPr lang="en-US" altLang="zh-CN" dirty="0"/>
          </a:p>
        </p:txBody>
      </p:sp>
      <p:sp>
        <p:nvSpPr>
          <p:cNvPr id="12" name="QB_5_AN.10_1#ead9b250e.blank?pid=0ca1082d5&amp;color=0,55,96&amp;vpa=5&amp;vtp=1&amp;bbb=1"/>
          <p:cNvSpPr/>
          <p:nvPr/>
        </p:nvSpPr>
        <p:spPr>
          <a:xfrm>
            <a:off x="679926" y="369109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tent</a:t>
            </a:r>
            <a:endParaRPr lang="en-US" altLang="zh-CN" dirty="0"/>
          </a:p>
        </p:txBody>
      </p:sp>
      <p:sp>
        <p:nvSpPr>
          <p:cNvPr id="14" name="QB_5_AN.12_1#ead9b250e.blank?pid=0ca1082d5&amp;color=0,55,96&amp;vpa=6&amp;vtp=1&amp;bbb=1"/>
          <p:cNvSpPr/>
          <p:nvPr/>
        </p:nvSpPr>
        <p:spPr>
          <a:xfrm>
            <a:off x="1257776" y="41101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罐；壶；锅</a:t>
            </a:r>
            <a:endParaRPr lang="en-US" altLang="zh-CN" dirty="0"/>
          </a:p>
        </p:txBody>
      </p:sp>
      <p:sp>
        <p:nvSpPr>
          <p:cNvPr id="16" name="QB_5_AN.14_1#ead9b250e.blank?pid=0ca1082d5&amp;color=0,55,96&amp;vpa=7&amp;vtp=1&amp;bbb=1"/>
          <p:cNvSpPr/>
          <p:nvPr/>
        </p:nvSpPr>
        <p:spPr>
          <a:xfrm>
            <a:off x="692626" y="4516595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wedding</a:t>
            </a:r>
            <a:endParaRPr lang="en-US" altLang="zh-CN" dirty="0"/>
          </a:p>
        </p:txBody>
      </p:sp>
      <p:sp>
        <p:nvSpPr>
          <p:cNvPr id="18" name="QB_5_AN.16_1#ead9b250e.blank?pid=0ca1082d5&amp;color=0,55,96&amp;vpa=8&amp;vtp=1&amp;bbb=1"/>
          <p:cNvSpPr/>
          <p:nvPr/>
        </p:nvSpPr>
        <p:spPr>
          <a:xfrm>
            <a:off x="654526" y="493569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fancy</a:t>
            </a:r>
            <a:endParaRPr lang="en-US" altLang="zh-CN" dirty="0"/>
          </a:p>
        </p:txBody>
      </p:sp>
      <p:sp>
        <p:nvSpPr>
          <p:cNvPr id="20" name="QB_5_AN.18_1#ead9b250e.blank?pid=0ca1082d5&amp;color=0,55,96&amp;vpa=9&amp;vtp=1&amp;bbb=1"/>
          <p:cNvSpPr/>
          <p:nvPr/>
        </p:nvSpPr>
        <p:spPr>
          <a:xfrm>
            <a:off x="654526" y="534654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b184d85cc?pid=0ca1082d5&amp;color=0,55,96&amp;vtp=1&amp;bt=1&amp;bb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树枝；分支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；支流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.鼓掌；拍手；击掌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.鼓掌；拍手；掌声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.内部的；里面的；内心的反义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.外边的；外表的</a:t>
            </a:r>
            <a:endParaRPr lang="en-US" altLang="zh-CN" sz="1800" dirty="0"/>
          </a:p>
        </p:txBody>
      </p:sp>
      <p:sp>
        <p:nvSpPr>
          <p:cNvPr id="3" name="QB_5_AN.20_1#b184d85cc.blank?pid=0ca1082d5&amp;color=0,55,96&amp;vpa=10&amp;vtp=1&amp;bbb=1"/>
          <p:cNvSpPr/>
          <p:nvPr/>
        </p:nvSpPr>
        <p:spPr>
          <a:xfrm>
            <a:off x="768826" y="1478280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branch</a:t>
            </a:r>
            <a:endParaRPr lang="en-US" altLang="zh-CN" dirty="0"/>
          </a:p>
        </p:txBody>
      </p:sp>
      <p:sp>
        <p:nvSpPr>
          <p:cNvPr id="4" name="QB_5_AN.21_1#b184d85cc.blank?pid=0ca1082d5&amp;color=0,55,96&amp;vpa=11&amp;vtp=1&amp;bbb=1"/>
          <p:cNvSpPr/>
          <p:nvPr/>
        </p:nvSpPr>
        <p:spPr>
          <a:xfrm>
            <a:off x="2343626" y="1478280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branches</a:t>
            </a:r>
            <a:endParaRPr lang="en-US" altLang="zh-CN" dirty="0"/>
          </a:p>
        </p:txBody>
      </p:sp>
      <p:sp>
        <p:nvSpPr>
          <p:cNvPr id="6" name="QB_5_AN.23_1#b184d85cc.blank?pid=0ca1082d5&amp;color=0,55,96&amp;vpa=12&amp;vtp=1&amp;bbb=1"/>
          <p:cNvSpPr/>
          <p:nvPr/>
        </p:nvSpPr>
        <p:spPr>
          <a:xfrm>
            <a:off x="773017" y="188468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clap</a:t>
            </a:r>
            <a:endParaRPr lang="en-US" altLang="zh-CN" dirty="0"/>
          </a:p>
        </p:txBody>
      </p:sp>
      <p:sp>
        <p:nvSpPr>
          <p:cNvPr id="8" name="QB_5_AN.25_1#b184d85cc.blank?pid=0ca1082d5&amp;color=0,55,96&amp;vpa=13&amp;vtp=1&amp;bbb=1"/>
          <p:cNvSpPr/>
          <p:nvPr/>
        </p:nvSpPr>
        <p:spPr>
          <a:xfrm>
            <a:off x="794226" y="229552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inner</a:t>
            </a:r>
            <a:endParaRPr lang="en-US" altLang="zh-CN" dirty="0"/>
          </a:p>
        </p:txBody>
      </p:sp>
      <p:sp>
        <p:nvSpPr>
          <p:cNvPr id="9" name="QB_5_AN.26_1#b184d85cc.blank?pid=0ca1082d5&amp;color=0,55,96&amp;vpa=14&amp;vtp=1&amp;bbb=1"/>
          <p:cNvSpPr/>
          <p:nvPr/>
        </p:nvSpPr>
        <p:spPr>
          <a:xfrm>
            <a:off x="4915376" y="229552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outer</a:t>
            </a:r>
            <a:endParaRPr lang="en-US" altLang="zh-CN" dirty="0"/>
          </a:p>
        </p:txBody>
      </p:sp>
      <p:sp>
        <p:nvSpPr>
          <p:cNvPr id="10" name="QB_5_BD.27_1#ce8de37eb?sp=1&amp;pid=0ca1082d5&amp;color=0,55,96&amp;vtp=1&amp;bbb=1"/>
          <p:cNvSpPr/>
          <p:nvPr/>
        </p:nvSpPr>
        <p:spPr>
          <a:xfrm>
            <a:off x="502920" y="27520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.地区；区域；地带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.地区的；区域的</a:t>
            </a:r>
            <a:endParaRPr lang="en-US" altLang="zh-CN" sz="1800" dirty="0"/>
          </a:p>
        </p:txBody>
      </p:sp>
      <p:sp>
        <p:nvSpPr>
          <p:cNvPr id="11" name="QB_5_AN.28_1#ce8de37eb.blank?pid=0ca1082d5&amp;color=0,55,96&amp;vpa=15&amp;vtp=1&amp;bbb=1"/>
          <p:cNvSpPr/>
          <p:nvPr/>
        </p:nvSpPr>
        <p:spPr>
          <a:xfrm>
            <a:off x="794226" y="270891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region</a:t>
            </a:r>
            <a:endParaRPr lang="en-US" altLang="zh-CN" dirty="0"/>
          </a:p>
        </p:txBody>
      </p:sp>
      <p:sp>
        <p:nvSpPr>
          <p:cNvPr id="12" name="QB_5_AN.29_1#ce8de37eb.blank?pid=0ca1082d5&amp;color=0,55,96&amp;vpa=16&amp;vtp=1&amp;bbb=1"/>
          <p:cNvSpPr/>
          <p:nvPr/>
        </p:nvSpPr>
        <p:spPr>
          <a:xfrm>
            <a:off x="711676" y="310705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regional</a:t>
            </a:r>
            <a:endParaRPr lang="en-US" altLang="zh-CN" dirty="0"/>
          </a:p>
        </p:txBody>
      </p:sp>
      <p:sp>
        <p:nvSpPr>
          <p:cNvPr id="13" name="QB_5_BD.30_1#4176cde0d?sp=1&amp;pid=0ca1082d5&amp;color=0,55,96&amp;vtp=1&amp;bbb=1"/>
          <p:cNvSpPr/>
          <p:nvPr/>
        </p:nvSpPr>
        <p:spPr>
          <a:xfrm>
            <a:off x="502920" y="35718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.象征；代表；相当于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.代表；代理人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.典型的；有代表性的</a:t>
            </a:r>
            <a:endParaRPr lang="en-US" altLang="zh-CN" sz="1800" dirty="0"/>
          </a:p>
        </p:txBody>
      </p:sp>
      <p:sp>
        <p:nvSpPr>
          <p:cNvPr id="14" name="QB_5_AN.31_1#4176cde0d.blank?pid=0ca1082d5&amp;color=0,55,96&amp;vpa=17&amp;vtp=1&amp;bbb=1"/>
          <p:cNvSpPr/>
          <p:nvPr/>
        </p:nvSpPr>
        <p:spPr>
          <a:xfrm>
            <a:off x="781526" y="3528695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</a:t>
            </a:r>
            <a:endParaRPr lang="en-US" altLang="zh-CN" dirty="0"/>
          </a:p>
        </p:txBody>
      </p:sp>
      <p:sp>
        <p:nvSpPr>
          <p:cNvPr id="15" name="QB_5_AN.32_1#4176cde0d.blank?pid=0ca1082d5&amp;color=0,55,96&amp;vpa=18&amp;vtp=1&amp;bbb=1"/>
          <p:cNvSpPr/>
          <p:nvPr/>
        </p:nvSpPr>
        <p:spPr>
          <a:xfrm>
            <a:off x="724376" y="3926840"/>
            <a:ext cx="1449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representative</a:t>
            </a:r>
            <a:endParaRPr lang="en-US" altLang="zh-CN" dirty="0"/>
          </a:p>
        </p:txBody>
      </p:sp>
      <p:sp>
        <p:nvSpPr>
          <p:cNvPr id="16" name="QB_5_BD.33_1#d6d956f02?pid=0ca1082d5&amp;color=0,55,96&amp;vtp=1&amp;bbb=1"/>
          <p:cNvSpPr/>
          <p:nvPr/>
        </p:nvSpPr>
        <p:spPr>
          <a:xfrm>
            <a:off x="502920" y="43916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摔跤运动联想①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.摔跤；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奋力对付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.摔跤运动员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.优美；优雅；高雅派①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.优美的；优雅的；得体的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.优美地同义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elegance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7" name="QB_5_AN.34_1#d6d956f02.blank?pid=0ca1082d5&amp;color=0,55,96&amp;vpa=19&amp;vtp=1&amp;bbb=1"/>
          <p:cNvSpPr/>
          <p:nvPr/>
        </p:nvSpPr>
        <p:spPr>
          <a:xfrm>
            <a:off x="768826" y="4348480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wrestling</a:t>
            </a:r>
            <a:endParaRPr lang="en-US" altLang="zh-CN" dirty="0"/>
          </a:p>
        </p:txBody>
      </p:sp>
      <p:sp>
        <p:nvSpPr>
          <p:cNvPr id="18" name="QB_5_AN.35_1#d6d956f02.blank?pid=0ca1082d5&amp;color=0,55,96&amp;vpa=20&amp;vtp=1&amp;bbb=1"/>
          <p:cNvSpPr/>
          <p:nvPr/>
        </p:nvSpPr>
        <p:spPr>
          <a:xfrm>
            <a:off x="3721576" y="43611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wrestle</a:t>
            </a:r>
            <a:endParaRPr lang="en-US" altLang="zh-CN" dirty="0"/>
          </a:p>
        </p:txBody>
      </p:sp>
      <p:sp>
        <p:nvSpPr>
          <p:cNvPr id="19" name="QB_5_AN.36_1#d6d956f02.blank?pid=0ca1082d5&amp;color=0,55,96&amp;vpa=21&amp;vtp=1&amp;bbb=1"/>
          <p:cNvSpPr/>
          <p:nvPr/>
        </p:nvSpPr>
        <p:spPr>
          <a:xfrm>
            <a:off x="7391875" y="4361180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wrestler</a:t>
            </a:r>
            <a:endParaRPr lang="en-US" altLang="zh-CN" dirty="0"/>
          </a:p>
        </p:txBody>
      </p:sp>
      <p:sp>
        <p:nvSpPr>
          <p:cNvPr id="21" name="QB_5_AN.38_1#d6d956f02.blank?pid=0ca1082d5&amp;color=0,55,96&amp;vpa=22&amp;vtp=1&amp;bbb=1"/>
          <p:cNvSpPr/>
          <p:nvPr/>
        </p:nvSpPr>
        <p:spPr>
          <a:xfrm>
            <a:off x="781526" y="476758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grace</a:t>
            </a:r>
            <a:endParaRPr lang="en-US" altLang="zh-CN" dirty="0"/>
          </a:p>
        </p:txBody>
      </p:sp>
      <p:sp>
        <p:nvSpPr>
          <p:cNvPr id="22" name="QB_5_AN.39_1#d6d956f02.blank?pid=0ca1082d5&amp;color=0,55,96&amp;vpa=23&amp;vtp=1&amp;bbb=1"/>
          <p:cNvSpPr/>
          <p:nvPr/>
        </p:nvSpPr>
        <p:spPr>
          <a:xfrm>
            <a:off x="4026376" y="476758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graceful</a:t>
            </a:r>
            <a:endParaRPr lang="en-US" altLang="zh-CN" dirty="0"/>
          </a:p>
        </p:txBody>
      </p:sp>
      <p:sp>
        <p:nvSpPr>
          <p:cNvPr id="23" name="QB_5_AN.40_1#d6d956f02.blank?pid=0ca1082d5&amp;color=0,55,96&amp;vpa=24&amp;vtp=1&amp;bbb=1"/>
          <p:cNvSpPr/>
          <p:nvPr/>
        </p:nvSpPr>
        <p:spPr>
          <a:xfrm>
            <a:off x="8287225" y="47675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gracefully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1_1#6311a780b?pid=0ca1082d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.绝对地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；完全地联想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.绝对的；完全的同义totally/completely/entirely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B_5_AN.42_1#6311a780b.blank?pid=0ca1082d5&amp;color=0,55,96&amp;vpa=25&amp;vtp=1&amp;bbb=1"/>
          <p:cNvSpPr/>
          <p:nvPr/>
        </p:nvSpPr>
        <p:spPr>
          <a:xfrm>
            <a:off x="781526" y="1444625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absolutely</a:t>
            </a:r>
            <a:endParaRPr lang="en-US" altLang="zh-CN" dirty="0"/>
          </a:p>
        </p:txBody>
      </p:sp>
      <p:sp>
        <p:nvSpPr>
          <p:cNvPr id="4" name="QB_5_AN.43_1#6311a780b.blank?pid=0ca1082d5&amp;color=0,55,96&amp;vpa=26&amp;vtp=1&amp;bbb=1"/>
          <p:cNvSpPr/>
          <p:nvPr/>
        </p:nvSpPr>
        <p:spPr>
          <a:xfrm>
            <a:off x="4458176" y="145732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absolute</a:t>
            </a:r>
            <a:endParaRPr lang="en-US" altLang="zh-CN" dirty="0"/>
          </a:p>
        </p:txBody>
      </p:sp>
      <p:sp>
        <p:nvSpPr>
          <p:cNvPr id="5" name="QB_5_BD.44_1#56cfba042?sp=1&amp;pid=0ca1082d5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.简洁的；简单的；短暂的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.简洁地；短暂地</a:t>
            </a:r>
            <a:endParaRPr lang="en-US" altLang="zh-CN" sz="1800" dirty="0"/>
          </a:p>
        </p:txBody>
      </p:sp>
      <p:sp>
        <p:nvSpPr>
          <p:cNvPr id="6" name="QB_5_AN.45_1#56cfba042.blank?pid=0ca1082d5&amp;color=0,55,96&amp;vpa=27&amp;vtp=1&amp;bbb=1"/>
          <p:cNvSpPr/>
          <p:nvPr/>
        </p:nvSpPr>
        <p:spPr>
          <a:xfrm>
            <a:off x="806926" y="188277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</a:t>
            </a:r>
            <a:endParaRPr lang="en-US" altLang="zh-CN" dirty="0"/>
          </a:p>
        </p:txBody>
      </p:sp>
      <p:sp>
        <p:nvSpPr>
          <p:cNvPr id="7" name="QB_5_AN.46_1#56cfba042.blank?pid=0ca1082d5&amp;color=0,55,96&amp;vpa=28&amp;vtp=1&amp;bbb=1"/>
          <p:cNvSpPr/>
          <p:nvPr/>
        </p:nvSpPr>
        <p:spPr>
          <a:xfrm>
            <a:off x="724376" y="226822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briefly</a:t>
            </a:r>
            <a:endParaRPr lang="en-US" altLang="zh-CN" dirty="0"/>
          </a:p>
        </p:txBody>
      </p:sp>
      <p:sp>
        <p:nvSpPr>
          <p:cNvPr id="8" name="QB_5_BD.47_1#20d2af906?pid=0ca1082d5&amp;color=0,55,96&amp;vtp=1&amp;bbb=1"/>
          <p:cNvSpPr/>
          <p:nvPr/>
        </p:nvSpPr>
        <p:spPr>
          <a:xfrm>
            <a:off x="502920" y="273304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.尊敬；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尊重派①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受人尊敬的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.有礼貌的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；恭敬的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.令人震惊的；恐怖的；极坏的派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.可怕地；恐怖地联想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.恐怖；惊恐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出发；动身；启程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按重量计算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最初；起初</a:t>
            </a:r>
            <a:endParaRPr lang="en-US" altLang="zh-CN" sz="1800" dirty="0"/>
          </a:p>
        </p:txBody>
      </p:sp>
      <p:sp>
        <p:nvSpPr>
          <p:cNvPr id="9" name="QB_5_AN.48_1#20d2af906.blank?pid=0ca1082d5&amp;color=0,55,96&amp;vpa=29&amp;vtp=1&amp;bbb=1"/>
          <p:cNvSpPr/>
          <p:nvPr/>
        </p:nvSpPr>
        <p:spPr>
          <a:xfrm>
            <a:off x="756126" y="268986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endParaRPr lang="en-US" altLang="zh-CN" dirty="0"/>
          </a:p>
        </p:txBody>
      </p:sp>
      <p:sp>
        <p:nvSpPr>
          <p:cNvPr id="10" name="QB_5_AN.49_1#20d2af906.blank?pid=0ca1082d5&amp;color=0,55,96&amp;vpa=30&amp;vtp=1&amp;bbb=1"/>
          <p:cNvSpPr/>
          <p:nvPr/>
        </p:nvSpPr>
        <p:spPr>
          <a:xfrm>
            <a:off x="3994626" y="2689860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respectable</a:t>
            </a:r>
            <a:endParaRPr lang="en-US" altLang="zh-CN" dirty="0"/>
          </a:p>
        </p:txBody>
      </p:sp>
      <p:sp>
        <p:nvSpPr>
          <p:cNvPr id="11" name="QB_5_AN.50_1#20d2af906.blank?pid=0ca1082d5&amp;color=0,55,96&amp;vpa=31&amp;vtp=1&amp;bbb=1"/>
          <p:cNvSpPr/>
          <p:nvPr/>
        </p:nvSpPr>
        <p:spPr>
          <a:xfrm>
            <a:off x="7214075" y="2689860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respectful</a:t>
            </a:r>
            <a:endParaRPr lang="en-US" altLang="zh-CN" dirty="0"/>
          </a:p>
        </p:txBody>
      </p:sp>
      <p:sp>
        <p:nvSpPr>
          <p:cNvPr id="13" name="QB_5_AN.52_1#20d2af906.blank?pid=0ca1082d5&amp;color=0,55,96&amp;vpa=32&amp;vtp=1&amp;bbb=1"/>
          <p:cNvSpPr/>
          <p:nvPr/>
        </p:nvSpPr>
        <p:spPr>
          <a:xfrm>
            <a:off x="781526" y="3121660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horrible</a:t>
            </a:r>
            <a:endParaRPr lang="en-US" altLang="zh-CN" dirty="0"/>
          </a:p>
        </p:txBody>
      </p:sp>
      <p:sp>
        <p:nvSpPr>
          <p:cNvPr id="14" name="QB_5_AN.53_1#20d2af906.blank?pid=0ca1082d5&amp;color=0,55,96&amp;vpa=33&amp;vtp=1&amp;bbb=1"/>
          <p:cNvSpPr/>
          <p:nvPr/>
        </p:nvSpPr>
        <p:spPr>
          <a:xfrm>
            <a:off x="5347176" y="3108960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horribly</a:t>
            </a:r>
            <a:endParaRPr lang="en-US" altLang="zh-CN" dirty="0"/>
          </a:p>
        </p:txBody>
      </p:sp>
      <p:sp>
        <p:nvSpPr>
          <p:cNvPr id="15" name="QB_5_AN.54_1#20d2af906.blank?pid=0ca1082d5&amp;color=0,55,96&amp;vpa=34&amp;vtp=1&amp;bbb=1"/>
          <p:cNvSpPr/>
          <p:nvPr/>
        </p:nvSpPr>
        <p:spPr>
          <a:xfrm>
            <a:off x="8846025" y="312166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horror</a:t>
            </a:r>
            <a:endParaRPr lang="en-US" altLang="zh-CN" dirty="0"/>
          </a:p>
        </p:txBody>
      </p:sp>
      <p:sp>
        <p:nvSpPr>
          <p:cNvPr id="17" name="QB_5_AN.56_1#20d2af906.blank?pid=0ca1082d5&amp;color=0,55,96&amp;vpa=35&amp;vtp=1&amp;bbb=1"/>
          <p:cNvSpPr/>
          <p:nvPr/>
        </p:nvSpPr>
        <p:spPr>
          <a:xfrm>
            <a:off x="781526" y="3540760"/>
            <a:ext cx="420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endParaRPr lang="en-US" altLang="zh-CN" dirty="0"/>
          </a:p>
        </p:txBody>
      </p:sp>
      <p:sp>
        <p:nvSpPr>
          <p:cNvPr id="18" name="QB_5_AN.57_1#20d2af906.blank?pid=0ca1082d5&amp;color=0,55,96&amp;vpa=36&amp;vtp=1&amp;bbb=1"/>
          <p:cNvSpPr/>
          <p:nvPr/>
        </p:nvSpPr>
        <p:spPr>
          <a:xfrm>
            <a:off x="1353026" y="3540760"/>
            <a:ext cx="4292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endParaRPr lang="en-US" altLang="zh-CN" dirty="0"/>
          </a:p>
        </p:txBody>
      </p:sp>
      <p:sp>
        <p:nvSpPr>
          <p:cNvPr id="20" name="QB_5_AN.59_1#20d2af906.blank?pid=0ca1082d5&amp;color=0,55,96&amp;vpa=37&amp;vtp=1&amp;bbb=1"/>
          <p:cNvSpPr/>
          <p:nvPr/>
        </p:nvSpPr>
        <p:spPr>
          <a:xfrm>
            <a:off x="794226" y="394716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endParaRPr lang="en-US" altLang="zh-CN" dirty="0"/>
          </a:p>
        </p:txBody>
      </p:sp>
      <p:sp>
        <p:nvSpPr>
          <p:cNvPr id="21" name="QB_5_AN.60_1#20d2af906.blank?pid=0ca1082d5&amp;color=0,55,96&amp;vpa=38&amp;vtp=1&amp;bbb=1"/>
          <p:cNvSpPr/>
          <p:nvPr/>
        </p:nvSpPr>
        <p:spPr>
          <a:xfrm>
            <a:off x="1340326" y="3947160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</a:t>
            </a:r>
            <a:endParaRPr lang="en-US" altLang="zh-CN" dirty="0"/>
          </a:p>
        </p:txBody>
      </p:sp>
      <p:sp>
        <p:nvSpPr>
          <p:cNvPr id="23" name="QB_5_AN.62_1#20d2af906.blank?pid=0ca1082d5&amp;color=0,55,96&amp;vpa=39&amp;vtp=1&amp;bbb=1"/>
          <p:cNvSpPr/>
          <p:nvPr/>
        </p:nvSpPr>
        <p:spPr>
          <a:xfrm>
            <a:off x="768826" y="435800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endParaRPr lang="en-US" altLang="zh-CN" dirty="0"/>
          </a:p>
        </p:txBody>
      </p:sp>
      <p:sp>
        <p:nvSpPr>
          <p:cNvPr id="24" name="QB_5_AN.63_1#20d2af906.blank?pid=0ca1082d5&amp;color=0,55,96&amp;vpa=40&amp;vtp=1&amp;bbb=1"/>
          <p:cNvSpPr/>
          <p:nvPr/>
        </p:nvSpPr>
        <p:spPr>
          <a:xfrm>
            <a:off x="1238726" y="4358005"/>
            <a:ext cx="534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3" grpId="0" build="p" animBg="1"/>
      <p:bldP spid="2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08d90d0a?pid=7a8f1b957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fddd56316?pid=708d90d0a&amp;color=0,55,96&amp;vtp=1&amp;bbb=1&amp;hb=1"/>
          <p:cNvSpPr/>
          <p:nvPr/>
        </p:nvSpPr>
        <p:spPr>
          <a:xfrm>
            <a:off x="502920" y="2045175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Naadam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“games”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Mongolian,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events: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horse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racing,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wrestling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archery,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watch!“那达慕”在蒙古语中是“游戏”的意思，以赛马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、摔跤和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射箭三个项目为代表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每个都是激动人心的观赏项目!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</a:t>
            </a:r>
            <a:endParaRPr lang="en-US" altLang="zh-CN" dirty="0"/>
          </a:p>
        </p:txBody>
      </p:sp>
      <p:pic>
        <p:nvPicPr>
          <p:cNvPr id="4" name="P_5_BD#fddd56316?pid=708d90d0a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328012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2fae7ec76?pid=708d90d0a&amp;color=0,55,96&amp;vtp=1&amp;bbb=1"/>
          <p:cNvSpPr/>
          <p:nvPr/>
        </p:nvSpPr>
        <p:spPr>
          <a:xfrm>
            <a:off x="502920" y="37356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.代表（=stand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for）；象征;（尤指不真实地）描述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linking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.相当于</a:t>
            </a:r>
            <a:endParaRPr lang="en-US" altLang="zh-CN" sz="2200" dirty="0"/>
          </a:p>
        </p:txBody>
      </p:sp>
      <p:sp>
        <p:nvSpPr>
          <p:cNvPr id="7" name="P_6_BD#be6366a0a?pid=2fae7ec76&amp;color=0,55,96&amp;vtp=1&amp;bbb=1"/>
          <p:cNvSpPr/>
          <p:nvPr/>
        </p:nvSpPr>
        <p:spPr>
          <a:xfrm>
            <a:off x="502920" y="4232006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鸽子象征着和平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5%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terms.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这相当于实际减少了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5%。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3225</Words>
  <Application>Microsoft Office PowerPoint</Application>
  <PresentationFormat>宽屏</PresentationFormat>
  <Paragraphs>393</Paragraphs>
  <Slides>42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2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2024-10-10T06:21:10Z</dcterms:created>
  <dcterms:modified xsi:type="dcterms:W3CDTF">2024-10-10T06:24:35Z</dcterms:modified>
  <cp:category/>
  <cp:contentStatus/>
</cp:coreProperties>
</file>